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59" r:id="rId4"/>
    <p:sldId id="281" r:id="rId5"/>
    <p:sldId id="295" r:id="rId6"/>
    <p:sldId id="2481" r:id="rId7"/>
    <p:sldId id="2487" r:id="rId8"/>
    <p:sldId id="264" r:id="rId9"/>
    <p:sldId id="312" r:id="rId10"/>
    <p:sldId id="265" r:id="rId11"/>
    <p:sldId id="2501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696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0370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44F08-7047-435F-8BF5-CB6B8E57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FC69B3-A232-4565-B949-AB12901E2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B2142-204A-44DF-B517-85C3BB8A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3F58-A881-431C-A46F-4C69D6B1F0A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B2B47-A8B2-4D2B-BBAE-B12B8292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F65C4-3620-41BC-812F-0537A496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27634" y="9308832"/>
            <a:ext cx="320601" cy="318036"/>
          </a:xfrm>
        </p:spPr>
        <p:txBody>
          <a:bodyPr/>
          <a:lstStyle/>
          <a:p>
            <a:fld id="{8E7E13B1-1B97-4787-A63C-5DC4D373C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43070716_1012x1350.jpeg"/>
          <p:cNvSpPr>
            <a:spLocks noGrp="1"/>
          </p:cNvSpPr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143070716_1012x1350.jpeg"/>
          <p:cNvSpPr>
            <a:spLocks noGrp="1"/>
          </p:cNvSpPr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143070718_1000x750.jpeg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143070724_2880x2159.jpeg"/>
          <p:cNvSpPr>
            <a:spLocks noGrp="1"/>
          </p:cNvSpPr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143070716_1012x1350.jpeg"/>
          <p:cNvSpPr>
            <a:spLocks noGrp="1"/>
          </p:cNvSpPr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43070724_2880x2159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he future of work Markell"/>
          <p:cNvSpPr txBox="1">
            <a:spLocks noGrp="1"/>
          </p:cNvSpPr>
          <p:nvPr>
            <p:ph type="ctrTitle"/>
          </p:nvPr>
        </p:nvSpPr>
        <p:spPr>
          <a:xfrm>
            <a:off x="850899" y="1270000"/>
            <a:ext cx="11932771" cy="3505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The Future is NOW…</a:t>
            </a:r>
            <a:br>
              <a:rPr lang="en-US" dirty="0"/>
            </a:br>
            <a:r>
              <a:rPr lang="en-US" dirty="0"/>
              <a:t>Did You Miss It?</a:t>
            </a:r>
            <a:endParaRPr dirty="0"/>
          </a:p>
        </p:txBody>
      </p:sp>
      <p:sp>
        <p:nvSpPr>
          <p:cNvPr id="119" name="Body"/>
          <p:cNvSpPr txBox="1">
            <a:spLocks noGrp="1"/>
          </p:cNvSpPr>
          <p:nvPr>
            <p:ph type="subTitle" sz="quarter" idx="1"/>
          </p:nvPr>
        </p:nvSpPr>
        <p:spPr>
          <a:xfrm>
            <a:off x="125506" y="5907741"/>
            <a:ext cx="12658164" cy="3505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California Career Development Association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2018 Fall Regional Conference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“The Changing Landscape of the World of Work”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Dr. Terri Horton MBA, MA, SHRM-CP, PHR, HCS, SWP</a:t>
            </a:r>
          </a:p>
          <a:p>
            <a:r>
              <a:rPr lang="en-US" dirty="0">
                <a:solidFill>
                  <a:schemeClr val="tx1"/>
                </a:solidFill>
              </a:rPr>
              <a:t>Workforce Futurist</a:t>
            </a:r>
          </a:p>
          <a:p>
            <a:r>
              <a:rPr lang="en-US" dirty="0" err="1">
                <a:solidFill>
                  <a:schemeClr val="tx1"/>
                </a:solidFill>
              </a:rPr>
              <a:t>FuturePath</a:t>
            </a:r>
            <a:r>
              <a:rPr lang="en-US" dirty="0">
                <a:solidFill>
                  <a:schemeClr val="tx1"/>
                </a:solidFill>
              </a:rPr>
              <a:t>, LLC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"/>
          <p:cNvSpPr txBox="1">
            <a:spLocks noGrp="1"/>
          </p:cNvSpPr>
          <p:nvPr>
            <p:ph type="title"/>
          </p:nvPr>
        </p:nvSpPr>
        <p:spPr>
          <a:xfrm>
            <a:off x="215153" y="254000"/>
            <a:ext cx="12443012" cy="2438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6000" b="1" dirty="0"/>
              <a:t>Industry 4.0</a:t>
            </a:r>
            <a:br>
              <a:rPr lang="en-US" sz="6000" b="1" dirty="0"/>
            </a:br>
            <a:r>
              <a:rPr lang="en-US" sz="6000" b="1" dirty="0"/>
              <a:t>The Future is Now…You Did Not Miss It!</a:t>
            </a:r>
            <a:r>
              <a:rPr lang="en-US" sz="6000" dirty="0"/>
              <a:t/>
            </a:r>
            <a:br>
              <a:rPr lang="en-US" sz="6000" dirty="0"/>
            </a:br>
            <a:endParaRPr sz="6000" dirty="0"/>
          </a:p>
        </p:txBody>
      </p:sp>
      <p:sp>
        <p:nvSpPr>
          <p:cNvPr id="149" name="Body"/>
          <p:cNvSpPr txBox="1">
            <a:spLocks noGrp="1"/>
          </p:cNvSpPr>
          <p:nvPr>
            <p:ph type="body" idx="1"/>
          </p:nvPr>
        </p:nvSpPr>
        <p:spPr>
          <a:xfrm>
            <a:off x="787400" y="2300200"/>
            <a:ext cx="11430000" cy="5715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ctr">
              <a:buBlip>
                <a:blip r:embed="rId2"/>
              </a:buBlip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12" descr="Image result for 4th industrial revolution &amp; Innovation  WEF images">
            <a:extLst>
              <a:ext uri="{FF2B5EF4-FFF2-40B4-BE49-F238E27FC236}">
                <a16:creationId xmlns:a16="http://schemas.microsoft.com/office/drawing/2014/main" xmlns="" id="{31D158CC-6EB5-4BF3-9A34-EDA930AD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3" y="3924275"/>
            <a:ext cx="4582740" cy="25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85E92-2062-4A4B-80CC-7DF1B0BE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404B67-2CB7-4041-B10E-007954D0E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3344333"/>
            <a:ext cx="12425081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Dr.  Terri Horton MBA, MA, SHRM-CP, HCS, SWP</a:t>
            </a:r>
          </a:p>
          <a:p>
            <a:pPr marL="0" indent="0" algn="ctr">
              <a:buNone/>
            </a:pPr>
            <a:r>
              <a:rPr lang="en-US" dirty="0"/>
              <a:t>Workforce Futurist | Corporate Trainer | Keynote Speaker</a:t>
            </a:r>
          </a:p>
          <a:p>
            <a:pPr marL="0" indent="0" algn="ctr">
              <a:buNone/>
            </a:pPr>
            <a:r>
              <a:rPr lang="en-US" dirty="0"/>
              <a:t>Download Free Infographic </a:t>
            </a:r>
          </a:p>
          <a:p>
            <a:pPr marL="0" indent="0" algn="ctr">
              <a:buNone/>
            </a:pPr>
            <a:r>
              <a:rPr lang="en-US" dirty="0"/>
              <a:t>“5 Tips to Future-Proof Your Brand in The AI Economy”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www.terrilhorton.com/5Tips </a:t>
            </a:r>
          </a:p>
          <a:p>
            <a:pPr marL="0" indent="0" algn="ctr">
              <a:buNone/>
            </a:pPr>
            <a:r>
              <a:rPr lang="en-US" dirty="0"/>
              <a:t>DrTerriHorton@gmail.com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Google Shape;216;p30" descr="Image result for YOUR FUTURE SELF WILL THANK YOU">
            <a:extLst>
              <a:ext uri="{FF2B5EF4-FFF2-40B4-BE49-F238E27FC236}">
                <a16:creationId xmlns:a16="http://schemas.microsoft.com/office/drawing/2014/main" xmlns="" id="{3AA61FE1-AAFC-4C98-AD6D-F21B8B626D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7600" y="110067"/>
            <a:ext cx="2811928" cy="215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0621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1A620-6421-480E-A7E7-E6193304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B5A75B-731B-4AFD-A6FA-20DDF9916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801" cy="9499600"/>
          </a:xfrm>
        </p:spPr>
      </p:pic>
    </p:spTree>
    <p:extLst>
      <p:ext uri="{BB962C8B-B14F-4D97-AF65-F5344CB8AC3E}">
        <p14:creationId xmlns:p14="http://schemas.microsoft.com/office/powerpoint/2010/main" val="298109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23100" y="2565400"/>
            <a:ext cx="5397500" cy="6121400"/>
          </a:xfrm>
          <a:prstGeom prst="rect">
            <a:avLst/>
          </a:prstGeom>
        </p:spPr>
      </p:pic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18900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Industry 4.0: </a:t>
            </a:r>
            <a:br>
              <a:rPr lang="en-US" b="1" dirty="0"/>
            </a:br>
            <a:r>
              <a:rPr lang="en-US" b="1" dirty="0"/>
              <a:t>The 4</a:t>
            </a:r>
            <a:r>
              <a:rPr lang="en-US" b="1" baseline="30000" dirty="0"/>
              <a:t>th</a:t>
            </a:r>
            <a:r>
              <a:rPr lang="en-US" b="1" dirty="0"/>
              <a:t> Industrial Revolution</a:t>
            </a:r>
            <a:endParaRPr b="1" dirty="0"/>
          </a:p>
        </p:txBody>
      </p:sp>
      <p:sp>
        <p:nvSpPr>
          <p:cNvPr id="128" name="Body"/>
          <p:cNvSpPr txBox="1">
            <a:spLocks noGrp="1"/>
          </p:cNvSpPr>
          <p:nvPr>
            <p:ph type="body" sz="half" idx="1"/>
          </p:nvPr>
        </p:nvSpPr>
        <p:spPr>
          <a:xfrm>
            <a:off x="787400" y="2891969"/>
            <a:ext cx="5866319" cy="61363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9600" b="1" dirty="0"/>
              <a:t>Welcome to the 4</a:t>
            </a:r>
            <a:r>
              <a:rPr lang="en-US" sz="9600" b="1" baseline="30000" dirty="0"/>
              <a:t>th</a:t>
            </a:r>
            <a:r>
              <a:rPr lang="en-US" sz="9600" b="1" dirty="0"/>
              <a:t> Industrial </a:t>
            </a:r>
            <a:r>
              <a:rPr lang="en-US" sz="9600" b="1" dirty="0" smtClean="0"/>
              <a:t>Revolution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9600" b="1" dirty="0" smtClean="0"/>
              <a:t>IOT </a:t>
            </a:r>
            <a:r>
              <a:rPr lang="en-US" sz="9600" b="1" dirty="0"/>
              <a:t>brings physical, technological, virtual reality, 3D printing  and robotics </a:t>
            </a:r>
          </a:p>
        </p:txBody>
      </p:sp>
      <p:pic>
        <p:nvPicPr>
          <p:cNvPr id="5" name="Picture 4" descr="Image result for 4th industrial revolution images">
            <a:extLst>
              <a:ext uri="{FF2B5EF4-FFF2-40B4-BE49-F238E27FC236}">
                <a16:creationId xmlns:a16="http://schemas.microsoft.com/office/drawing/2014/main" xmlns="" id="{48048B54-CCFA-4DCD-8AA6-3BDDA9EC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46" y="2565400"/>
            <a:ext cx="5724835" cy="61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170030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Industry 4.0 </a:t>
            </a:r>
            <a:br>
              <a:rPr lang="en-US" b="1" dirty="0"/>
            </a:br>
            <a:r>
              <a:rPr lang="en-US" b="1" dirty="0"/>
              <a:t>The Future of Work</a:t>
            </a:r>
            <a:endParaRPr b="1" dirty="0"/>
          </a:p>
        </p:txBody>
      </p:sp>
      <p:sp>
        <p:nvSpPr>
          <p:cNvPr id="128" name="Body"/>
          <p:cNvSpPr txBox="1">
            <a:spLocks noGrp="1"/>
          </p:cNvSpPr>
          <p:nvPr>
            <p:ph type="body" sz="half" idx="1"/>
          </p:nvPr>
        </p:nvSpPr>
        <p:spPr>
          <a:xfrm>
            <a:off x="225710" y="2438401"/>
            <a:ext cx="8021820" cy="7061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base"/>
            <a:endParaRPr lang="en-US" sz="4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5000" b="1" dirty="0" smtClean="0"/>
              <a:t>Human </a:t>
            </a:r>
            <a:r>
              <a:rPr lang="en-US" sz="5000" b="1" dirty="0"/>
              <a:t>talent will work alongside AI, machine learning, natural language processing—or anything that can replace tasks in a business process and make them quicker, more accurate, and less costly – PWC, 2018</a:t>
            </a:r>
            <a:endParaRPr lang="en-US" sz="5000" b="1" i="1" dirty="0"/>
          </a:p>
          <a:p>
            <a:pPr>
              <a:buFont typeface="Wingdings" panose="05000000000000000000" pitchFamily="2" charset="2"/>
              <a:buChar char="q"/>
            </a:pPr>
            <a:endParaRPr lang="en-US" sz="5000" b="1" dirty="0"/>
          </a:p>
          <a:p>
            <a:pPr>
              <a:buBlip>
                <a:blip r:embed="rId2"/>
              </a:buBlip>
            </a:pPr>
            <a:endParaRPr dirty="0"/>
          </a:p>
        </p:txBody>
      </p:sp>
      <p:pic>
        <p:nvPicPr>
          <p:cNvPr id="1028" name="Picture 4" descr="Image result for the future is now">
            <a:extLst>
              <a:ext uri="{FF2B5EF4-FFF2-40B4-BE49-F238E27FC236}">
                <a16:creationId xmlns:a16="http://schemas.microsoft.com/office/drawing/2014/main" xmlns="" id="{9C737E6F-0AE1-4501-B2DF-B81727A20625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6111"/>
          <a:stretch>
            <a:fillRect/>
          </a:stretch>
        </p:blipFill>
        <p:spPr bwMode="auto">
          <a:xfrm>
            <a:off x="8975386" y="2438401"/>
            <a:ext cx="3498904" cy="66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954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7FAD1-CABC-44CE-AF53-B54707D9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Industry 4.0 </a:t>
            </a:r>
            <a:br>
              <a:rPr lang="en-US" b="1" dirty="0"/>
            </a:br>
            <a:r>
              <a:rPr lang="en-US" b="1" dirty="0"/>
              <a:t>Reimaging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A2FCA-F1CA-459B-9ECA-805B1F5C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949389"/>
            <a:ext cx="11430000" cy="701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“Large numbers of people will have to invent their own jobs, based on new types of work  created by organizations that leverage digital markets and platforms.”  MIT Sloan,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D88DC-193C-4DCA-8D6D-E9DB97BB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Industry 4.0</a:t>
            </a:r>
            <a:br>
              <a:rPr lang="en-US" b="1" dirty="0"/>
            </a:br>
            <a:r>
              <a:rPr lang="en-US" b="1" dirty="0"/>
              <a:t>Reimaging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18C79C-E9FB-436B-8F6F-B08DC1BE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8" y="2429436"/>
            <a:ext cx="11688482" cy="782618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As organizations flatten, condense departments, combine roles, automate processes, use AI to remove tasks, jobs are reimagined to add more value</a:t>
            </a:r>
          </a:p>
          <a:p>
            <a:pPr marL="0" indent="0" algn="ctr">
              <a:buNone/>
            </a:pPr>
            <a:r>
              <a:rPr lang="en-US" sz="2800" b="1" dirty="0" smtClean="0"/>
              <a:t>Sales </a:t>
            </a:r>
            <a:r>
              <a:rPr lang="en-US" sz="2800" b="1" dirty="0"/>
              <a:t>Account Executive</a:t>
            </a:r>
          </a:p>
          <a:p>
            <a:pPr marL="0" indent="0" algn="ctr">
              <a:buNone/>
            </a:pPr>
            <a:r>
              <a:rPr lang="en-US" sz="2800" b="1" i="1" dirty="0"/>
              <a:t>Strategy, VR, Immersive Simulations, Gamification, Design </a:t>
            </a:r>
            <a:r>
              <a:rPr lang="en-US" sz="2800" b="1" i="1" dirty="0" smtClean="0"/>
              <a:t>Thinking</a:t>
            </a:r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endParaRPr lang="en-US" sz="2800" b="1" i="1" dirty="0"/>
          </a:p>
          <a:p>
            <a:pPr marL="1143000" lvl="2" indent="-88900">
              <a:lnSpc>
                <a:spcPct val="70000"/>
              </a:lnSpc>
              <a:spcBef>
                <a:spcPts val="500"/>
              </a:spcBef>
              <a:buClr>
                <a:srgbClr val="041E42"/>
              </a:buClr>
              <a:buSzPts val="1400"/>
              <a:buFont typeface="Carme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1143000" lvl="2" indent="-88900">
              <a:lnSpc>
                <a:spcPct val="70000"/>
              </a:lnSpc>
              <a:spcBef>
                <a:spcPts val="500"/>
              </a:spcBef>
              <a:buClr>
                <a:srgbClr val="041E42"/>
              </a:buClr>
              <a:buSzPts val="1400"/>
              <a:buFont typeface="Carme"/>
              <a:buChar char="•"/>
            </a:pPr>
            <a:endParaRPr lang="en-US" sz="1400" b="1" dirty="0">
              <a:solidFill>
                <a:schemeClr val="tx1"/>
              </a:solidFill>
              <a:latin typeface="Carme"/>
              <a:ea typeface="Carme"/>
              <a:cs typeface="Carme"/>
              <a:sym typeface="Carme"/>
            </a:endParaRPr>
          </a:p>
          <a:p>
            <a:endParaRPr lang="en-US" sz="2800" dirty="0"/>
          </a:p>
        </p:txBody>
      </p:sp>
      <p:pic>
        <p:nvPicPr>
          <p:cNvPr id="4" name="Picture 4" descr="Image result for 4th industrial revolution images">
            <a:extLst>
              <a:ext uri="{FF2B5EF4-FFF2-40B4-BE49-F238E27FC236}">
                <a16:creationId xmlns:a16="http://schemas.microsoft.com/office/drawing/2014/main" xmlns="" id="{87659AA0-E91B-4E8C-9A7C-B6E6727F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893" y="254000"/>
            <a:ext cx="3034801" cy="19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7B08B164-7C0B-4584-B9E6-B5F05F581502}"/>
              </a:ext>
            </a:extLst>
          </p:cNvPr>
          <p:cNvSpPr/>
          <p:nvPr/>
        </p:nvSpPr>
        <p:spPr>
          <a:xfrm>
            <a:off x="3998259" y="4307427"/>
            <a:ext cx="45719" cy="45719"/>
          </a:xfrm>
          <a:prstGeom prst="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354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9910A-7913-4429-B81B-2DFB9639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Industry 4.0</a:t>
            </a:r>
            <a:br>
              <a:rPr lang="en-US" b="1" dirty="0"/>
            </a:br>
            <a:r>
              <a:rPr lang="en-US" b="1" dirty="0"/>
              <a:t>New Career Models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03A501-73C3-4942-A31F-42D964E23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Flatter Organizations = Less Mobility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Career Lattice VS. Career Ladder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4" descr="https://cdn-images-1.medium.com/max/1600/1*6QUWEokQZR8XKmkPcSNOdw.jpeg">
            <a:extLst>
              <a:ext uri="{FF2B5EF4-FFF2-40B4-BE49-F238E27FC236}">
                <a16:creationId xmlns:a16="http://schemas.microsoft.com/office/drawing/2014/main" xmlns="" id="{3C462279-02E3-4F8E-A056-64B8E6D2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03" y="6602529"/>
            <a:ext cx="2765475" cy="209899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C572A759-6A51-4108-AA02-DFA0A04FC94B}">
              <ma14:wrappingTextBoxFlag xmlns:ma14="http://schemas.microsoft.com/office/mac/drawingml/2011/main" val="1"/>
            </a:ext>
          </a:extLst>
        </p:spPr>
      </p:pic>
      <p:pic>
        <p:nvPicPr>
          <p:cNvPr id="5" name="Picture 6" descr="Image result for corporate lattice">
            <a:extLst>
              <a:ext uri="{FF2B5EF4-FFF2-40B4-BE49-F238E27FC236}">
                <a16:creationId xmlns:a16="http://schemas.microsoft.com/office/drawing/2014/main" xmlns="" id="{C1106CAF-C7BC-4BEE-BB70-A5E12006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59397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55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“People need to reinvent themselves continuously Workers who succeed are “chameleons”—they can adapt their skillsets to stay relevant” – MIT Sloan, 2018</a:t>
            </a:r>
            <a:endParaRPr dirty="0"/>
          </a:p>
        </p:txBody>
      </p:sp>
      <p:pic>
        <p:nvPicPr>
          <p:cNvPr id="4" name="Picture 2" descr="The future of work isâ¦&#10;&#10;TRANSPARENT&#10; ">
            <a:extLst>
              <a:ext uri="{FF2B5EF4-FFF2-40B4-BE49-F238E27FC236}">
                <a16:creationId xmlns:a16="http://schemas.microsoft.com/office/drawing/2014/main" xmlns="" id="{D1C70D94-2907-4677-B436-9640C750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44" y="254000"/>
            <a:ext cx="6188570" cy="464142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78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670B8-695E-4316-99CE-A80A24B5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Industry 4.0 </a:t>
            </a:r>
            <a:br>
              <a:rPr lang="en-US" b="1" dirty="0"/>
            </a:br>
            <a:r>
              <a:rPr lang="en-US" b="1" dirty="0"/>
              <a:t>New Opportunities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3626D-EA1C-4A70-A46A-3828ACDCF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6" y="2489200"/>
            <a:ext cx="11430000" cy="70104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2800" b="1" dirty="0"/>
              <a:t>AI is driving business strategy and innovation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800" b="1" dirty="0" smtClean="0"/>
              <a:t>AI </a:t>
            </a:r>
            <a:r>
              <a:rPr lang="en-US" sz="12800" b="1" dirty="0"/>
              <a:t>gives you “super powers” to do work more effectively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2800" b="1" dirty="0" smtClean="0">
                <a:solidFill>
                  <a:srgbClr val="92D050"/>
                </a:solidFill>
              </a:rPr>
              <a:t>Thrive </a:t>
            </a:r>
            <a:r>
              <a:rPr lang="en-US" sz="12800" b="1" dirty="0">
                <a:solidFill>
                  <a:srgbClr val="92D050"/>
                </a:solidFill>
              </a:rPr>
              <a:t>in the spaces between people and machines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6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306</Words>
  <Application>Microsoft Macintosh PowerPoint</Application>
  <PresentationFormat>Custom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Industrial</vt:lpstr>
      <vt:lpstr>The Future is NOW… Did You Miss It?</vt:lpstr>
      <vt:lpstr>PowerPoint Presentation</vt:lpstr>
      <vt:lpstr>Industry 4.0:  The 4th Industrial Revolution</vt:lpstr>
      <vt:lpstr>Industry 4.0  The Future of Work</vt:lpstr>
      <vt:lpstr>Industry 4.0  Reimaging Jobs</vt:lpstr>
      <vt:lpstr>Industry 4.0 Reimaging Jobs</vt:lpstr>
      <vt:lpstr>Industry 4.0 New Career Models</vt:lpstr>
      <vt:lpstr>PowerPoint Presentation</vt:lpstr>
      <vt:lpstr>Industry 4.0  New Opportunities</vt:lpstr>
      <vt:lpstr> Industry 4.0 The Future is Now…You Did Not Miss It!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work Markell</dc:title>
  <dc:creator>Terri Horton</dc:creator>
  <cp:lastModifiedBy>Terri Horton</cp:lastModifiedBy>
  <cp:revision>72</cp:revision>
  <dcterms:modified xsi:type="dcterms:W3CDTF">2018-11-09T22:54:15Z</dcterms:modified>
</cp:coreProperties>
</file>